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4" r:id="rId3"/>
    <p:sldId id="261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65" r:id="rId25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2"/>
    <p:restoredTop sz="94649"/>
  </p:normalViewPr>
  <p:slideViewPr>
    <p:cSldViewPr snapToGrid="0">
      <p:cViewPr varScale="1">
        <p:scale>
          <a:sx n="60" d="100"/>
          <a:sy n="60" d="100"/>
        </p:scale>
        <p:origin x="7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C585-2F1D-66FA-A7D2-FF09FC97B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8B400-2CE6-9CEC-939A-BE14D6D7E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C74A7-BC91-15F2-6C57-DAF49CC6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B0333-DF88-F7EC-9B2B-6A0F077CC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26F69-92EB-851B-0BB6-366AEAF3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5314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9C95-D0D8-BA30-2950-3BEEF623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27F29-87FD-7C4B-924A-D50808B2A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D758F-D5DF-4188-3E1B-289779B4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ED017-563D-BCA9-CA39-029A71C4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5055-40D3-34CD-B167-1FD78BBFA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8699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E29F5-7D64-5549-D74E-7A47E3CE7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FC87F3-8973-25D9-743E-E75462DF3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D724-7DAB-8CA7-4FAB-D72CE1F11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85724-DDAC-EAA0-FD58-4C8984443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52AA9-E7A3-7DAD-E541-EA9C6556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3133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E1012-04CE-6626-147E-AD703724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117FE-4C16-973A-CB6D-CEDF20FB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B5156-EC37-0E80-8E2A-C1C9065E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2A86-B583-EA93-7CB4-4486DF98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6809-6144-C07A-8730-A7A81CD8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116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42441-6630-548D-91CC-4AF977D8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F57A6-A6D0-2624-B75A-99391DA15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E0679-89C3-0975-6833-9C194742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810B7-DB35-5153-BFF6-CD8F8995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40CEF-C118-BE6C-A997-4F888A632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2065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2F1F-C5A5-3904-5A42-701330A2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CEA5-C6D9-78BC-469D-140738C09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22EB8-D9B5-3535-4D85-CA2AAA355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B515E-6EC4-3E70-A264-97CA810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77655-F949-70CA-026F-65AC62EC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3520E-A0AE-A199-C284-B21BB7ED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1129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8AD8-6942-DF8E-51F0-D7752AD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CF414-D426-C16F-C4E4-8DF38ECB4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27EDD-A9D4-88C9-CB5D-687C71BDF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1F5A6-73D7-46AE-E0D6-51938FC52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4CD17-C8F1-CD92-952C-A7BCA116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098D2-1EA1-B98C-2CAC-9D803C18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ED6EAC-A864-BC69-0B53-51E9298B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92880-D306-1B99-20A7-5AA67536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1551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BAD7-D6D8-48C4-0C3B-F8C9394F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EE4F8-E5CD-40A2-7259-1839D8AE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AA890-12BE-95DF-36DA-E077D7095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8AB0B-D944-F501-A5E9-49B1EAAA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8176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FEC60-5267-DBB0-526A-D0C64F41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D0BCD-901E-F58D-40BC-3B4346FC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15B47-1588-8261-C540-2F1B6762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4606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7BC2-33AC-D65D-C028-F9C2B8FE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EC547-026D-E8FB-503D-77D25AE94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42C6D-750F-0042-BEC2-3B670DC8A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1DDBF-CA28-7374-338D-F533CFFC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B2A95-F84B-17AE-90B5-32360905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524A8-A15D-313D-FF03-F36EC0DF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33448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EDBD-C7A8-1165-F4C0-F6B98C59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1742C-4E68-75B1-3D2A-923E27C39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02565-4406-7A64-AC1B-B1470FB6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0867-6747-3FAE-C001-ADE08A1A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4CF28-1590-6C52-36D5-6D6E359D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7F7F2-456B-4BBC-E364-80895FE5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0629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C48FF4-AB48-45D4-714F-96DD6CCD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8DCE7-66ED-DCF6-FE61-DC2CAEEC7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27D4C-1508-8E56-D4F0-077D82FC6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E344C-9D4A-8F4A-A3DE-6748B542DEEB}" type="datetimeFigureOut">
              <a:rPr lang="en-SI" smtClean="0"/>
              <a:t>05/11/2023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C061-F2EA-1F9C-E365-F7A81FDDC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EEF2-0981-9F01-71DC-A9828613C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DD055-863F-7744-BE70-018C0FD52A9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3259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g"/><Relationship Id="rId9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6B3132D-93F1-3A48-3E94-327A404F0E31}"/>
              </a:ext>
            </a:extLst>
          </p:cNvPr>
          <p:cNvSpPr txBox="1"/>
          <p:nvPr/>
        </p:nvSpPr>
        <p:spPr>
          <a:xfrm>
            <a:off x="617274" y="3327537"/>
            <a:ext cx="291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DELAVNICA</a:t>
            </a:r>
            <a:endParaRPr lang="en-SI" sz="28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54067-9E8F-5468-5632-C532054CB590}"/>
              </a:ext>
            </a:extLst>
          </p:cNvPr>
          <p:cNvSpPr txBox="1"/>
          <p:nvPr/>
        </p:nvSpPr>
        <p:spPr>
          <a:xfrm>
            <a:off x="628563" y="6073425"/>
            <a:ext cx="154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Tišina, 1</a:t>
            </a:r>
            <a:r>
              <a:rPr lang="en-SI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sl-SI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</a:t>
            </a:r>
            <a:r>
              <a:rPr lang="en-SI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79ACF-9122-11E1-6E0A-A47F6E4406DA}"/>
              </a:ext>
            </a:extLst>
          </p:cNvPr>
          <p:cNvSpPr txBox="1"/>
          <p:nvPr/>
        </p:nvSpPr>
        <p:spPr>
          <a:xfrm>
            <a:off x="639852" y="5080958"/>
            <a:ext cx="2791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JASMIN KUKEC, </a:t>
            </a:r>
            <a:r>
              <a:rPr lang="en-SI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LAS Goričko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ED844-4D56-5A32-5940-825DF6E71C29}"/>
              </a:ext>
            </a:extLst>
          </p:cNvPr>
          <p:cNvSpPr txBox="1"/>
          <p:nvPr/>
        </p:nvSpPr>
        <p:spPr>
          <a:xfrm>
            <a:off x="639852" y="3850757"/>
            <a:ext cx="8056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OSNOVNIH STORITEV NA PODEŽELJU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7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dejavnosti za prosti čas, kulturo, šport in rekreacijo ter z njimi povezano infrastrukturo / PROJEKTI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9C8AAF5-558F-6693-72C3-7E00322F5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25923"/>
              </p:ext>
            </p:extLst>
          </p:nvPr>
        </p:nvGraphicFramePr>
        <p:xfrm>
          <a:off x="934277" y="2029870"/>
          <a:ext cx="8726556" cy="4351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719">
                  <a:extLst>
                    <a:ext uri="{9D8B030D-6E8A-4147-A177-3AD203B41FA5}">
                      <a16:colId xmlns:a16="http://schemas.microsoft.com/office/drawing/2014/main" val="318379307"/>
                    </a:ext>
                  </a:extLst>
                </a:gridCol>
                <a:gridCol w="2007881">
                  <a:extLst>
                    <a:ext uri="{9D8B030D-6E8A-4147-A177-3AD203B41FA5}">
                      <a16:colId xmlns:a16="http://schemas.microsoft.com/office/drawing/2014/main" val="148571211"/>
                    </a:ext>
                  </a:extLst>
                </a:gridCol>
                <a:gridCol w="3275676">
                  <a:extLst>
                    <a:ext uri="{9D8B030D-6E8A-4147-A177-3AD203B41FA5}">
                      <a16:colId xmlns:a16="http://schemas.microsoft.com/office/drawing/2014/main" val="72024155"/>
                    </a:ext>
                  </a:extLst>
                </a:gridCol>
                <a:gridCol w="1433280">
                  <a:extLst>
                    <a:ext uri="{9D8B030D-6E8A-4147-A177-3AD203B41FA5}">
                      <a16:colId xmlns:a16="http://schemas.microsoft.com/office/drawing/2014/main" val="1228247701"/>
                    </a:ext>
                  </a:extLst>
                </a:gridCol>
              </a:tblGrid>
              <a:tr h="4192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Naziv operacije: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Prijavitelj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Partnerji: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Znesek sofinanciranja:</a:t>
                      </a:r>
                    </a:p>
                  </a:txBody>
                  <a:tcPr marL="59769" marR="59769" marT="0" marB="0"/>
                </a:tc>
                <a:extLst>
                  <a:ext uri="{0D108BD9-81ED-4DB2-BD59-A6C34878D82A}">
                    <a16:rowId xmlns:a16="http://schemas.microsoft.com/office/drawing/2014/main" val="136435802"/>
                  </a:ext>
                </a:extLst>
              </a:tr>
              <a:tr h="1360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Center za medgeneracijsko sodelovanje Štorklja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Pribinovina</a:t>
                      </a:r>
                      <a:r>
                        <a:rPr lang="sl-SI" sz="1200" kern="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proizvodno in storitveno podjetje, </a:t>
                      </a:r>
                      <a:r>
                        <a:rPr lang="sl-SI" sz="1200" kern="1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d.o.o</a:t>
                      </a:r>
                      <a:r>
                        <a:rPr lang="sl-SI" sz="1200" kern="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P1-Mozaik, društvo za socialno vključenost, s.p, Ulica arhitekta Novaka 9, 9000 Murska Sobota.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P2-Dom starejših Rakičan, Ulica dr. Vrbnjaka 1, Rakičana, 9000 Murska Sobota.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99.999,95</a:t>
                      </a:r>
                    </a:p>
                  </a:txBody>
                  <a:tcPr marL="59769" marR="59769" marT="0" marB="0"/>
                </a:tc>
                <a:extLst>
                  <a:ext uri="{0D108BD9-81ED-4DB2-BD59-A6C34878D82A}">
                    <a16:rowId xmlns:a16="http://schemas.microsoft.com/office/drawing/2014/main" val="3443228117"/>
                  </a:ext>
                </a:extLst>
              </a:tr>
              <a:tr h="12183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Podeželsko izobraževalno središče Veščica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Mestna občina Murska Sobota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P1-Krajevna skupnost Veščica, Veščica 25, 9000 Murska Sobota.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P2-Kulturno umetniško društvo Štefana Kovača Murska Sobota, Trubarjev drevored 4, 9000 Murska Sobota.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29.999,33</a:t>
                      </a:r>
                    </a:p>
                  </a:txBody>
                  <a:tcPr marL="59769" marR="59769" marT="0" marB="0"/>
                </a:tc>
                <a:extLst>
                  <a:ext uri="{0D108BD9-81ED-4DB2-BD59-A6C34878D82A}">
                    <a16:rowId xmlns:a16="http://schemas.microsoft.com/office/drawing/2014/main" val="874586302"/>
                  </a:ext>
                </a:extLst>
              </a:tr>
              <a:tr h="10762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Športno rekreacijsko društvo Nemčavci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Krajevna skupnost Nemčavci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P1-Mestna občina Mursk Sobota, Kardoševa 2, 9000 Murska Sobota.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P2-Športno rekreacijsko društvo Nemčavci, Nemčavci 39c, 9000 Murska Sobota.</a:t>
                      </a:r>
                    </a:p>
                  </a:txBody>
                  <a:tcPr marL="59769" marR="5976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28.308,33</a:t>
                      </a:r>
                    </a:p>
                  </a:txBody>
                  <a:tcPr marL="59769" marR="59769" marT="0" marB="0"/>
                </a:tc>
                <a:extLst>
                  <a:ext uri="{0D108BD9-81ED-4DB2-BD59-A6C34878D82A}">
                    <a16:rowId xmlns:a16="http://schemas.microsoft.com/office/drawing/2014/main" val="1753865537"/>
                  </a:ext>
                </a:extLst>
              </a:tr>
              <a:tr h="27709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SKUPAJ</a:t>
                      </a:r>
                    </a:p>
                  </a:txBody>
                  <a:tcPr marL="59769" marR="59769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sl-SI" sz="1200" kern="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158.307,61</a:t>
                      </a:r>
                    </a:p>
                  </a:txBody>
                  <a:tcPr marL="59769" marR="59769" marT="0" marB="0"/>
                </a:tc>
                <a:extLst>
                  <a:ext uri="{0D108BD9-81ED-4DB2-BD59-A6C34878D82A}">
                    <a16:rowId xmlns:a16="http://schemas.microsoft.com/office/drawing/2014/main" val="2208778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114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dejavnosti za prosti čas, kulturo, šport in rekreacijo ter z njimi povezano infrastrukturo / PROJEKTI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4C6C4DD-CF0D-1CF2-5320-E02A60D04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63750"/>
              </p:ext>
            </p:extLst>
          </p:nvPr>
        </p:nvGraphicFramePr>
        <p:xfrm>
          <a:off x="848574" y="1774759"/>
          <a:ext cx="8802321" cy="1928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7168">
                  <a:extLst>
                    <a:ext uri="{9D8B030D-6E8A-4147-A177-3AD203B41FA5}">
                      <a16:colId xmlns:a16="http://schemas.microsoft.com/office/drawing/2014/main" val="3886129548"/>
                    </a:ext>
                  </a:extLst>
                </a:gridCol>
                <a:gridCol w="2025313">
                  <a:extLst>
                    <a:ext uri="{9D8B030D-6E8A-4147-A177-3AD203B41FA5}">
                      <a16:colId xmlns:a16="http://schemas.microsoft.com/office/drawing/2014/main" val="2956913643"/>
                    </a:ext>
                  </a:extLst>
                </a:gridCol>
                <a:gridCol w="3304116">
                  <a:extLst>
                    <a:ext uri="{9D8B030D-6E8A-4147-A177-3AD203B41FA5}">
                      <a16:colId xmlns:a16="http://schemas.microsoft.com/office/drawing/2014/main" val="1977833495"/>
                    </a:ext>
                  </a:extLst>
                </a:gridCol>
                <a:gridCol w="1445724">
                  <a:extLst>
                    <a:ext uri="{9D8B030D-6E8A-4147-A177-3AD203B41FA5}">
                      <a16:colId xmlns:a16="http://schemas.microsoft.com/office/drawing/2014/main" val="2435306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Naziv operacije: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Prijavitelj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Partnerji: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Znesek sofinanciranja: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7058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Rekreacija in druženje na Goričkem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Občina Rogašovci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P1: Občina Cankova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P2: KS Puconci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P3: Marjeta Ivanič Kous – Turistična kmetija Ferencovi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P4: Lovska družina Prosenjakovci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P5: Športno društvo Petanjci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P6: Društvo kreativne mladine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113.902,06 €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750834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SKUPAJ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113.902,06 €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9117995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72B646C-FB54-8AF2-165D-2A55EE65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471278"/>
              </p:ext>
            </p:extLst>
          </p:nvPr>
        </p:nvGraphicFramePr>
        <p:xfrm>
          <a:off x="848574" y="3853458"/>
          <a:ext cx="8802320" cy="2711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7168">
                  <a:extLst>
                    <a:ext uri="{9D8B030D-6E8A-4147-A177-3AD203B41FA5}">
                      <a16:colId xmlns:a16="http://schemas.microsoft.com/office/drawing/2014/main" val="4273283317"/>
                    </a:ext>
                  </a:extLst>
                </a:gridCol>
                <a:gridCol w="2025312">
                  <a:extLst>
                    <a:ext uri="{9D8B030D-6E8A-4147-A177-3AD203B41FA5}">
                      <a16:colId xmlns:a16="http://schemas.microsoft.com/office/drawing/2014/main" val="1115879724"/>
                    </a:ext>
                  </a:extLst>
                </a:gridCol>
                <a:gridCol w="3304116">
                  <a:extLst>
                    <a:ext uri="{9D8B030D-6E8A-4147-A177-3AD203B41FA5}">
                      <a16:colId xmlns:a16="http://schemas.microsoft.com/office/drawing/2014/main" val="354760276"/>
                    </a:ext>
                  </a:extLst>
                </a:gridCol>
                <a:gridCol w="1445724">
                  <a:extLst>
                    <a:ext uri="{9D8B030D-6E8A-4147-A177-3AD203B41FA5}">
                      <a16:colId xmlns:a16="http://schemas.microsoft.com/office/drawing/2014/main" val="602923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Naziv operacije: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Prijavitelj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Partnerji: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Znesek sofinanciranja: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0975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Začuti UTRIP območja LAS Goričko / UTRIP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Raziskovalno izobraževalno središče Dvorec Rakičan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P1: Občina Cankova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P2: Zavod za upravljanje kulturne dediščine Grad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P3: Župnija Kančevci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P4: KAJAK KANU KLUB »MURA« KROG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P5: Prostovoljno gasilsko društvo Mačkovci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P6: Športno društvo Moščanci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P7: Strelsko društvo Slovan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P8: Društvo GAJ – Vinogradniško turistično društvo Filovci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259.892,20 €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266166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sl-SI" sz="1200" kern="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SKUPAJ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l-SI" sz="1200" kern="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259.892,20 €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42378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979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dejavnosti za prosti čas, kulturo, šport in rekreacijo ter z njimi povezano infrastrukturo / PROJEKTI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BF8B536-7C66-82ED-FF78-83B7948E1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7" y="1624555"/>
            <a:ext cx="11053006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15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dejavnosti za prosti čas, kulturo, šport in rekreacijo ter z njimi povezano infrastrukturo / PROJEKTI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26C5384-04D7-228C-1204-5CBF92E3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4" y="1624555"/>
            <a:ext cx="3200400" cy="24003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1DF4789-6014-2E68-3D96-E555E8A7B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78" y="3783455"/>
            <a:ext cx="2001735" cy="150130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A1A28EA-11D4-9766-AC69-108173AC3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610" y="1624555"/>
            <a:ext cx="3375154" cy="186763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7C61382-10E3-87A2-9D73-2CB6FE0B8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721" y="1706948"/>
            <a:ext cx="4382239" cy="207650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3A20184-78AD-C0AD-1D37-7AB9CF0FA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734" y="3363152"/>
            <a:ext cx="2938351" cy="139719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4F00A67-EFC2-7CD1-0D8B-5757DDCDF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9441" y="3783456"/>
            <a:ext cx="3148140" cy="176916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BD904E46-679F-5ADA-5E99-1A24AD3AD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9179" y="3907980"/>
            <a:ext cx="3543161" cy="26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Prepoznavanje prednosti, izzivov in priložnosti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026EEB5-FDAF-C026-2905-57755DBBB377}"/>
              </a:ext>
            </a:extLst>
          </p:cNvPr>
          <p:cNvSpPr txBox="1"/>
          <p:nvPr/>
        </p:nvSpPr>
        <p:spPr>
          <a:xfrm>
            <a:off x="944217" y="1580322"/>
            <a:ext cx="96210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VSEBINE, KI JIH NASLAVLJAMO</a:t>
            </a:r>
          </a:p>
          <a:p>
            <a:pPr algn="just"/>
            <a:endParaRPr lang="sl-S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osnovnih storitev,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dvig kakovosti življenja,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manjše infrastrukture na podeželju,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revitalizaciji javnih površin za skupno uporabo,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športno-rekreacijska infrastruktura,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večnamenski objekti, nove vsebine.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668003D-7C90-D004-C5A6-54AD8AFC540E}"/>
              </a:ext>
            </a:extLst>
          </p:cNvPr>
          <p:cNvSpPr txBox="1"/>
          <p:nvPr/>
        </p:nvSpPr>
        <p:spPr>
          <a:xfrm>
            <a:off x="1041122" y="4092402"/>
            <a:ext cx="95241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KAZALNIKI:</a:t>
            </a:r>
          </a:p>
          <a:p>
            <a:endParaRPr lang="sl-S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EKSRP - R.41 Povezovanje evropskega podeželja: delež podeželskega prebivalstva, ki ima koristi od boljšega dostopa do storitev in infrastrukture zaradi podpore iz SKP</a:t>
            </a:r>
          </a:p>
          <a:p>
            <a:endParaRPr lang="sl-S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ESRR - Površina prenovljenih/obnovljenih javnih površin za skupno uporabo</a:t>
            </a:r>
          </a:p>
        </p:txBody>
      </p:sp>
    </p:spTree>
    <p:extLst>
      <p:ext uri="{BB962C8B-B14F-4D97-AF65-F5344CB8AC3E}">
        <p14:creationId xmlns:p14="http://schemas.microsoft.com/office/powerpoint/2010/main" val="2891531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SWOT analiza</a:t>
            </a:r>
            <a:endParaRPr kumimoji="0" lang="sl-SI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2359E4B-EB6A-69C2-9FEC-22FF97B5D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36" y="1938129"/>
            <a:ext cx="10885640" cy="322027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B410CB8-33ED-3350-3E10-E8AD28B0AEC5}"/>
              </a:ext>
            </a:extLst>
          </p:cNvPr>
          <p:cNvSpPr txBox="1"/>
          <p:nvPr/>
        </p:nvSpPr>
        <p:spPr>
          <a:xfrm>
            <a:off x="4482548" y="2743202"/>
            <a:ext cx="344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Športno igrišče skoraj v vsaki vasi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564CC10-5A57-F8CA-3D14-7818DC5A9927}"/>
              </a:ext>
            </a:extLst>
          </p:cNvPr>
          <p:cNvSpPr txBox="1"/>
          <p:nvPr/>
        </p:nvSpPr>
        <p:spPr>
          <a:xfrm>
            <a:off x="7991060" y="2743202"/>
            <a:ext cx="344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Večina igrišč je v slabem stanju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7F242F0-3DA1-1314-7F93-7DA03B5DBECF}"/>
              </a:ext>
            </a:extLst>
          </p:cNvPr>
          <p:cNvSpPr txBox="1"/>
          <p:nvPr/>
        </p:nvSpPr>
        <p:spPr>
          <a:xfrm>
            <a:off x="4482548" y="4038602"/>
            <a:ext cx="344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Slaba izkoriščenost infrastrukture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D128303-DFCC-F46A-18C3-F63733BE62F7}"/>
              </a:ext>
            </a:extLst>
          </p:cNvPr>
          <p:cNvSpPr txBox="1"/>
          <p:nvPr/>
        </p:nvSpPr>
        <p:spPr>
          <a:xfrm>
            <a:off x="7997686" y="4038602"/>
            <a:ext cx="344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Vandalizem</a:t>
            </a:r>
          </a:p>
        </p:txBody>
      </p:sp>
    </p:spTree>
    <p:extLst>
      <p:ext uri="{BB962C8B-B14F-4D97-AF65-F5344CB8AC3E}">
        <p14:creationId xmlns:p14="http://schemas.microsoft.com/office/powerpoint/2010/main" val="1108593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pletni obrazec za zbiranje projektnih idej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0BC4846-58F6-0618-26A7-5CAFD72BD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4" y="1390783"/>
            <a:ext cx="7089258" cy="46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4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Spletni obrazec za zbiranje projektnih idej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9B9AC29-C959-2645-601C-69AEC116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3" y="1339270"/>
            <a:ext cx="8652957" cy="472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7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Spletni obrazec za zbiranje projektnih idej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6EE4801-E0A0-3B23-B544-08696B93D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4" y="1255224"/>
            <a:ext cx="10283252" cy="39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0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Spletni obrazec za zbiranje projektnih idej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944BE72-DBCE-B26C-CBC2-03E79000E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3" y="1441531"/>
            <a:ext cx="7173491" cy="49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A8C999E-A288-4AE5-7ED1-F4A310793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" y="0"/>
            <a:ext cx="1217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0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Spletni obrazec za zbiranje projektnih idej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944BE72-DBCE-B26C-CBC2-03E79000E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3" y="1441531"/>
            <a:ext cx="7173491" cy="49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5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Spletni obrazec za zbiranje projektnih idej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DE8ACC5-94C4-8445-6F67-9827DAD4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3" y="1255222"/>
            <a:ext cx="7023217" cy="486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50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Spletni obrazec za zbiranje projektnih idej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EA71599-5FDC-10C5-3932-0B64B009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39" y="1161097"/>
            <a:ext cx="6351751" cy="50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2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98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Spletni obrazec za zbiranje projektnih idej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AAF7A98-1A88-F947-2D29-7601D358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3" y="1255222"/>
            <a:ext cx="8043121" cy="457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95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6B3132D-93F1-3A48-3E94-327A404F0E31}"/>
              </a:ext>
            </a:extLst>
          </p:cNvPr>
          <p:cNvSpPr txBox="1"/>
          <p:nvPr/>
        </p:nvSpPr>
        <p:spPr>
          <a:xfrm>
            <a:off x="0" y="331176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</a:t>
            </a:r>
            <a:r>
              <a:rPr lang="en-SI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VALA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74425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639852" y="813436"/>
            <a:ext cx="810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 bomo obravnavali: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06-4F82-457D-98DC-1E101BD50819}"/>
              </a:ext>
            </a:extLst>
          </p:cNvPr>
          <p:cNvSpPr txBox="1"/>
          <p:nvPr/>
        </p:nvSpPr>
        <p:spPr>
          <a:xfrm>
            <a:off x="673718" y="1931358"/>
            <a:ext cx="8425126" cy="4028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Namen delavnice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Kratka predstavitev LAS Goričko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Predstavitev ukrepa Razvoj dejavnosti za prosti čas, kulturo,  šport in rekreacijo ter z njimi povezano infrastrukturo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Izvedeni projekti v programskem obdobju 2014-2020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Prepoznavanje prednosti, izzivov in priložnosti območja / SLR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SWOT analiza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Predstavitev spletnega obrazca za zbiranje projektnih idej</a:t>
            </a:r>
          </a:p>
          <a:p>
            <a:pPr>
              <a:lnSpc>
                <a:spcPct val="150000"/>
              </a:lnSpc>
            </a:pPr>
            <a:endParaRPr lang="sl-SI" sz="1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0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639852" y="813436"/>
            <a:ext cx="810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Kratka predstavitev LAS Goričko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06-4F82-457D-98DC-1E101BD50819}"/>
              </a:ext>
            </a:extLst>
          </p:cNvPr>
          <p:cNvSpPr txBox="1"/>
          <p:nvPr/>
        </p:nvSpPr>
        <p:spPr>
          <a:xfrm>
            <a:off x="673718" y="1931358"/>
            <a:ext cx="10090360" cy="4443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Lokalna akcijska skupina (LAS) je 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lokalno razvojno javno-zasebno partnerstvo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ki pripravi in izvaja lokalno razvojno strategijo ter sprejema odločitve o razdelitvi in upravljanju s finančnimi sredstvi.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 članov iz treh sektorjev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članov iz javnega sektorja,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članov iz </a:t>
            </a: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gospodarski sektor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članov iz </a:t>
            </a: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zasebni oz. civilni sektor.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1549C21-8412-A624-17A6-3965C1B4C25A}"/>
              </a:ext>
            </a:extLst>
          </p:cNvPr>
          <p:cNvSpPr txBox="1"/>
          <p:nvPr/>
        </p:nvSpPr>
        <p:spPr>
          <a:xfrm>
            <a:off x="6096000" y="3697359"/>
            <a:ext cx="4479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 LAS Goričko 2020: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Skupščina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Upravni odbor (12 članov – 4/4/4)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Nadzorni odbor (3 člani – 1/1/1)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Vodilni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Ocenjevalna komisija</a:t>
            </a:r>
          </a:p>
        </p:txBody>
      </p:sp>
    </p:spTree>
    <p:extLst>
      <p:ext uri="{BB962C8B-B14F-4D97-AF65-F5344CB8AC3E}">
        <p14:creationId xmlns:p14="http://schemas.microsoft.com/office/powerpoint/2010/main" val="413987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639852" y="813436"/>
            <a:ext cx="810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Kratka predstavitev LAS Goričko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43FF017-3E1E-31E1-3776-C8432FE5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82" y="484377"/>
            <a:ext cx="10473836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00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639852" y="813436"/>
            <a:ext cx="810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Kratka predstavitev LAS Goričko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06-4F82-457D-98DC-1E101BD50819}"/>
              </a:ext>
            </a:extLst>
          </p:cNvPr>
          <p:cNvSpPr txBox="1"/>
          <p:nvPr/>
        </p:nvSpPr>
        <p:spPr>
          <a:xfrm>
            <a:off x="673718" y="1931358"/>
            <a:ext cx="8425126" cy="4028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Financiranje iz EKSRP in ESRR (MKGP in MGRT)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objavljenih javnih pozivov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cca. 3,2 milijona EUR odobrenih nepovratnih sredstev (85% / 80%)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44 odobrenih operacij (EKSRP 25 / ESRR 19)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174 upravičencev (EKSRP 110 / ESRR 64)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operacij sodelovanja LAS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Dodatnih 900.000,00 EUR nepovratnih sredstev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67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639852" y="813436"/>
            <a:ext cx="810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Kratka predstavitev LAS Goričko / UKREPI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06-4F82-457D-98DC-1E101BD50819}"/>
              </a:ext>
            </a:extLst>
          </p:cNvPr>
          <p:cNvSpPr txBox="1"/>
          <p:nvPr/>
        </p:nvSpPr>
        <p:spPr>
          <a:xfrm>
            <a:off x="673717" y="1344949"/>
            <a:ext cx="11253239" cy="569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OSNOVNIH STORITEV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turizma v z vključevanjem naravne in kulturne dediščine (EKSRP - 27,19% sredstev)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dejavnosti za prosti čas, kulturo, šport in rekreacijo ter z njimi povezano infrastrukturo (EKSRP – 15,81% sredstev)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USTVARJANJE NOVIH DELOVNIH MEST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Spodbujanje podjetniške aktivnosti in inovativnih partnerstev ter razvoj  in trženje lokalnih potencialov (EKSRP – 10,72% in ESRR – 16,49% sredstev)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VARSTVO OKOLJA IN OHRANJANJE NARAVE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Biotska raznovrstnost in varovanje okolja z zagotavljanem kakovosti interpretacije naravne in kulturne dediščine ter dejavnosti izobraževanja/ osveščanja (EKSRP – 1,80% in ESRR – 7,03% sredstev)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Spodbujanje URE, vključno z naložbami v OVE   ter v dejavnosti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okoljskega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ozaveščanja za izboljšanje stanja okolja (EKSRP – 1,93% in ESRR – 8,79% sredstev)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1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639852" y="813436"/>
            <a:ext cx="810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Kratka predstavitev LAS Goričko / UKREPI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06-4F82-457D-98DC-1E101BD50819}"/>
              </a:ext>
            </a:extLst>
          </p:cNvPr>
          <p:cNvSpPr txBox="1"/>
          <p:nvPr/>
        </p:nvSpPr>
        <p:spPr>
          <a:xfrm>
            <a:off x="673717" y="1344949"/>
            <a:ext cx="11253239" cy="27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VEČJA VKLJUČENOST MLADIH, ŽENSK IN DRUGIH RANLJIVIH SKUPIN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programov in storitev za družbeno povezanost in socialno vključevanje ranljivih ciljih skupin v urbanih območjih (ESRR – 10,27% sredstev)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TEMATSKO PODROČJE UKREPANJA MIN. 10% SREDSTEV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85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F71C9-6157-5374-E6D5-900AEA2BAC1C}"/>
              </a:ext>
            </a:extLst>
          </p:cNvPr>
          <p:cNvSpPr txBox="1"/>
          <p:nvPr/>
        </p:nvSpPr>
        <p:spPr>
          <a:xfrm>
            <a:off x="848574" y="793558"/>
            <a:ext cx="8105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dejavnosti za prosti čas, kulturo, šport in rekreacijo ter z njimi povezano infrastrukturo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06-4F82-457D-98DC-1E101BD50819}"/>
              </a:ext>
            </a:extLst>
          </p:cNvPr>
          <p:cNvSpPr txBox="1"/>
          <p:nvPr/>
        </p:nvSpPr>
        <p:spPr>
          <a:xfrm>
            <a:off x="773107" y="1921415"/>
            <a:ext cx="11253239" cy="2874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Sredstva na ukrepu – 514.000,00 EUR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operacij oz. projektov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Ključni cilji ukrepa:</a:t>
            </a:r>
          </a:p>
          <a:p>
            <a:pPr marL="536575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Izboljšati športno-rekreacijsko infrastrukturo,</a:t>
            </a:r>
          </a:p>
          <a:p>
            <a:pPr marL="536575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Urediti, opremiti večnamenske objekte in jim dati nove vsebine,</a:t>
            </a:r>
          </a:p>
          <a:p>
            <a:pPr marL="536575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Izboljšati možnosti za preživljanje prostega časa. </a:t>
            </a: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7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sGoricko-prezentacija" id="{C4ECB10F-62AF-9641-B9EC-8C60FE7FBC4E}" vid="{D4B1757C-1901-3247-AE22-A99DE0B552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LasGoricko-prezentacija</Template>
  <TotalTime>343</TotalTime>
  <Words>949</Words>
  <Application>Microsoft Office PowerPoint</Application>
  <PresentationFormat>Širokozaslonsko</PresentationFormat>
  <Paragraphs>143</Paragraphs>
  <Slides>24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Open Sans Light</vt:lpstr>
      <vt:lpstr>Open Sans SemiBold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JASMIN KUKEC</dc:creator>
  <cp:lastModifiedBy>JASMIN KUKEC</cp:lastModifiedBy>
  <cp:revision>9</cp:revision>
  <dcterms:created xsi:type="dcterms:W3CDTF">2023-05-11T07:44:32Z</dcterms:created>
  <dcterms:modified xsi:type="dcterms:W3CDTF">2023-05-11T13:29:08Z</dcterms:modified>
</cp:coreProperties>
</file>